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C0C886C-51D2-441F-96E5-40764EDC3638}" type="datetimeFigureOut">
              <a:rPr lang="en-US" smtClean="0"/>
              <a:t>8/6/2013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E800EC2D-2F54-4B74-AF4F-7D0D530BEDD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C886C-51D2-441F-96E5-40764EDC3638}"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C886C-51D2-441F-96E5-40764EDC3638}"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0C886C-51D2-441F-96E5-40764EDC3638}"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0C886C-51D2-441F-96E5-40764EDC3638}"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0C886C-51D2-441F-96E5-40764EDC3638}"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C0C886C-51D2-441F-96E5-40764EDC3638}" type="datetimeFigureOut">
              <a:rPr lang="en-US" smtClean="0"/>
              <a:t>8/6/2013</a:t>
            </a:fld>
            <a:endParaRPr lang="en-US"/>
          </a:p>
        </p:txBody>
      </p:sp>
      <p:sp>
        <p:nvSpPr>
          <p:cNvPr id="27" name="Slide Number Placeholder 26"/>
          <p:cNvSpPr>
            <a:spLocks noGrp="1"/>
          </p:cNvSpPr>
          <p:nvPr>
            <p:ph type="sldNum" sz="quarter" idx="11"/>
          </p:nvPr>
        </p:nvSpPr>
        <p:spPr/>
        <p:txBody>
          <a:bodyPr rtlCol="0"/>
          <a:lstStyle/>
          <a:p>
            <a:fld id="{E800EC2D-2F54-4B74-AF4F-7D0D530BEDD5}"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C0C886C-51D2-441F-96E5-40764EDC3638}" type="datetimeFigureOut">
              <a:rPr lang="en-US" smtClean="0"/>
              <a:t>8/6/2013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E800EC2D-2F54-4B74-AF4F-7D0D530BEDD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0C886C-51D2-441F-96E5-40764EDC3638}" type="datetimeFigureOut">
              <a:rPr lang="en-US" smtClean="0"/>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0C886C-51D2-441F-96E5-40764EDC3638}"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C0C886C-51D2-441F-96E5-40764EDC3638}"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0EC2D-2F54-4B74-AF4F-7D0D530BEDD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C0C886C-51D2-441F-96E5-40764EDC3638}" type="datetimeFigureOut">
              <a:rPr lang="en-US" smtClean="0"/>
              <a:t>8/6/2013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E800EC2D-2F54-4B74-AF4F-7D0D530BEDD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Why Societies Have Economies</a:t>
            </a:r>
            <a:endParaRPr lang="en-US" dirty="0"/>
          </a:p>
        </p:txBody>
      </p:sp>
      <p:sp>
        <p:nvSpPr>
          <p:cNvPr id="3" name="Subtitle 2"/>
          <p:cNvSpPr>
            <a:spLocks noGrp="1"/>
          </p:cNvSpPr>
          <p:nvPr>
            <p:ph type="subTitle" idx="1"/>
          </p:nvPr>
        </p:nvSpPr>
        <p:spPr/>
        <p:txBody>
          <a:bodyPr/>
          <a:lstStyle/>
          <a:p>
            <a:r>
              <a:rPr lang="en-US" dirty="0" smtClean="0"/>
              <a:t>Civics and Economics 101</a:t>
            </a:r>
            <a:endParaRPr lang="en-US" dirty="0"/>
          </a:p>
        </p:txBody>
      </p:sp>
    </p:spTree>
    <p:extLst>
      <p:ext uri="{BB962C8B-B14F-4D97-AF65-F5344CB8AC3E}">
        <p14:creationId xmlns:p14="http://schemas.microsoft.com/office/powerpoint/2010/main" val="246485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t>Capital</a:t>
            </a:r>
            <a:endParaRPr lang="en-US" u="sng" dirty="0"/>
          </a:p>
        </p:txBody>
      </p:sp>
      <p:sp>
        <p:nvSpPr>
          <p:cNvPr id="6" name="Content Placeholder 5"/>
          <p:cNvSpPr>
            <a:spLocks noGrp="1"/>
          </p:cNvSpPr>
          <p:nvPr>
            <p:ph sz="half" idx="1"/>
          </p:nvPr>
        </p:nvSpPr>
        <p:spPr/>
        <p:txBody>
          <a:bodyPr/>
          <a:lstStyle/>
          <a:p>
            <a:r>
              <a:rPr lang="en-US" dirty="0" smtClean="0"/>
              <a:t>Capital is anything produced in an economy that is used to produce other goods and services.  It includes any tools, machines, or buildings used to produce goods and services.  </a:t>
            </a:r>
          </a:p>
          <a:p>
            <a:endParaRPr lang="en-US" dirty="0"/>
          </a:p>
          <a:p>
            <a:r>
              <a:rPr lang="en-US" b="1" u="sng" dirty="0" smtClean="0"/>
              <a:t>NOTE</a:t>
            </a:r>
            <a:r>
              <a:rPr lang="en-US" dirty="0" smtClean="0"/>
              <a:t>: Money itself is sometime referred to as capital; money that can be invested is sometimes called financial capital.</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343400" y="2057400"/>
            <a:ext cx="4313207" cy="3048000"/>
          </a:xfrm>
        </p:spPr>
      </p:pic>
    </p:spTree>
    <p:extLst>
      <p:ext uri="{BB962C8B-B14F-4D97-AF65-F5344CB8AC3E}">
        <p14:creationId xmlns:p14="http://schemas.microsoft.com/office/powerpoint/2010/main" val="2196656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t>Distribution and Consumption</a:t>
            </a:r>
            <a:endParaRPr lang="en-US" u="sng" dirty="0"/>
          </a:p>
        </p:txBody>
      </p:sp>
      <p:sp>
        <p:nvSpPr>
          <p:cNvPr id="6" name="Content Placeholder 5"/>
          <p:cNvSpPr>
            <a:spLocks noGrp="1"/>
          </p:cNvSpPr>
          <p:nvPr>
            <p:ph idx="1"/>
          </p:nvPr>
        </p:nvSpPr>
        <p:spPr/>
        <p:txBody>
          <a:bodyPr/>
          <a:lstStyle/>
          <a:p>
            <a:pPr marL="109728" indent="0">
              <a:buNone/>
            </a:pPr>
            <a:endParaRPr lang="en-US" dirty="0" smtClean="0"/>
          </a:p>
          <a:p>
            <a:pPr marL="109728" indent="0">
              <a:buNone/>
            </a:pPr>
            <a:r>
              <a:rPr lang="en-US" dirty="0" smtClean="0"/>
              <a:t>FILL IN THE BLANKS.  The factors of production are combined in the process of production.  Produced goods are then </a:t>
            </a:r>
            <a:r>
              <a:rPr lang="en-US" b="1" i="1" u="sng" dirty="0" smtClean="0"/>
              <a:t>distributed</a:t>
            </a:r>
            <a:r>
              <a:rPr lang="en-US" dirty="0" smtClean="0"/>
              <a:t>.  Finally, when goods and services have been produced and </a:t>
            </a:r>
            <a:r>
              <a:rPr lang="en-US" b="1" i="1" u="sng" dirty="0" smtClean="0"/>
              <a:t>distributed</a:t>
            </a:r>
            <a:r>
              <a:rPr lang="en-US" dirty="0" smtClean="0"/>
              <a:t>, they are ready for </a:t>
            </a:r>
            <a:r>
              <a:rPr lang="en-US" b="1" i="1" u="sng" dirty="0" smtClean="0"/>
              <a:t>consumption</a:t>
            </a:r>
            <a:r>
              <a:rPr lang="en-US" dirty="0" smtClean="0"/>
              <a:t>.  </a:t>
            </a:r>
          </a:p>
          <a:p>
            <a:pPr marL="109728" indent="0">
              <a:buNone/>
            </a:pPr>
            <a:endParaRPr lang="en-US" dirty="0"/>
          </a:p>
          <a:p>
            <a:pPr marL="109728" indent="0">
              <a:buNone/>
            </a:pPr>
            <a:r>
              <a:rPr lang="en-US" dirty="0" smtClean="0"/>
              <a:t>Meaning, they are ready to be purchased and used by consumers!</a:t>
            </a:r>
            <a:endParaRPr lang="en-US" dirty="0"/>
          </a:p>
        </p:txBody>
      </p:sp>
    </p:spTree>
    <p:extLst>
      <p:ext uri="{BB962C8B-B14F-4D97-AF65-F5344CB8AC3E}">
        <p14:creationId xmlns:p14="http://schemas.microsoft.com/office/powerpoint/2010/main" val="1843777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685800"/>
          </a:xfrm>
        </p:spPr>
        <p:txBody>
          <a:bodyPr>
            <a:normAutofit fontScale="90000"/>
          </a:bodyPr>
          <a:lstStyle/>
          <a:p>
            <a:pPr algn="ctr"/>
            <a:r>
              <a:rPr lang="en-US" u="sng" dirty="0" smtClean="0"/>
              <a:t>Consumption</a:t>
            </a:r>
            <a:endParaRPr lang="en-US" u="sng" dirty="0"/>
          </a:p>
        </p:txBody>
      </p:sp>
      <p:sp>
        <p:nvSpPr>
          <p:cNvPr id="3" name="Content Placeholder 2"/>
          <p:cNvSpPr>
            <a:spLocks noGrp="1"/>
          </p:cNvSpPr>
          <p:nvPr>
            <p:ph sz="half" idx="1"/>
          </p:nvPr>
        </p:nvSpPr>
        <p:spPr>
          <a:xfrm>
            <a:off x="457200" y="5181600"/>
            <a:ext cx="8077200" cy="1219201"/>
          </a:xfrm>
        </p:spPr>
        <p:txBody>
          <a:bodyPr>
            <a:normAutofit fontScale="92500" lnSpcReduction="10000"/>
          </a:bodyPr>
          <a:lstStyle/>
          <a:p>
            <a:pPr marL="109728" indent="0">
              <a:buNone/>
            </a:pPr>
            <a:endParaRPr lang="en-US" dirty="0" smtClean="0"/>
          </a:p>
          <a:p>
            <a:pPr marL="109728" indent="0">
              <a:buNone/>
            </a:pPr>
            <a:r>
              <a:rPr lang="en-US" dirty="0" smtClean="0"/>
              <a:t>Consumption is the act of buying or using goods and services.  It is the role of the consumer in any economy.  This is the ultimate goal of any economy – to promote consumption of goods and services.</a:t>
            </a:r>
            <a:endParaRPr lang="en-US" dirty="0"/>
          </a:p>
        </p:txBody>
      </p:sp>
      <p:pic>
        <p:nvPicPr>
          <p:cNvPr id="5" name="Content Placeholder 4"/>
          <p:cNvPicPr>
            <a:picLocks noGrp="1" noChangeAspect="1"/>
          </p:cNvPicPr>
          <p:nvPr>
            <p:ph sz="half" idx="2"/>
          </p:nvPr>
        </p:nvPicPr>
        <p:blipFill>
          <a:blip r:embed="rId2">
            <a:grayscl/>
            <a:extLst>
              <a:ext uri="{28A0092B-C50C-407E-A947-70E740481C1C}">
                <a14:useLocalDpi xmlns:a14="http://schemas.microsoft.com/office/drawing/2010/main" val="0"/>
              </a:ext>
            </a:extLst>
          </a:blip>
          <a:stretch>
            <a:fillRect/>
          </a:stretch>
        </p:blipFill>
        <p:spPr>
          <a:xfrm>
            <a:off x="1219200" y="1828800"/>
            <a:ext cx="6705600" cy="3573226"/>
          </a:xfrm>
        </p:spPr>
      </p:pic>
    </p:spTree>
    <p:extLst>
      <p:ext uri="{BB962C8B-B14F-4D97-AF65-F5344CB8AC3E}">
        <p14:creationId xmlns:p14="http://schemas.microsoft.com/office/powerpoint/2010/main" val="3612929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Starbucks Coffee</a:t>
            </a:r>
            <a:endParaRPr lang="en-US" dirty="0"/>
          </a:p>
        </p:txBody>
      </p:sp>
      <p:sp>
        <p:nvSpPr>
          <p:cNvPr id="7" name="Text Placeholder 6"/>
          <p:cNvSpPr>
            <a:spLocks noGrp="1"/>
          </p:cNvSpPr>
          <p:nvPr>
            <p:ph type="body" idx="2"/>
          </p:nvPr>
        </p:nvSpPr>
        <p:spPr/>
        <p:txBody>
          <a:bodyPr>
            <a:normAutofit lnSpcReduction="10000"/>
          </a:bodyPr>
          <a:lstStyle/>
          <a:p>
            <a:r>
              <a:rPr lang="en-US" dirty="0" smtClean="0"/>
              <a:t>Farmers in Central American grew the  coffee beans.</a:t>
            </a:r>
          </a:p>
          <a:p>
            <a:endParaRPr lang="en-US" dirty="0"/>
          </a:p>
          <a:p>
            <a:r>
              <a:rPr lang="en-US" dirty="0" smtClean="0"/>
              <a:t>The beans were roasted in Central America, and then shipped by rail to a port.  </a:t>
            </a:r>
          </a:p>
          <a:p>
            <a:endParaRPr lang="en-US" dirty="0"/>
          </a:p>
          <a:p>
            <a:r>
              <a:rPr lang="en-US" dirty="0" smtClean="0"/>
              <a:t>From the port, the coffee beans were loaded into cargo ships, and delivered to Seattle, WA.</a:t>
            </a:r>
          </a:p>
          <a:p>
            <a:endParaRPr lang="en-US" dirty="0"/>
          </a:p>
          <a:p>
            <a:r>
              <a:rPr lang="en-US" dirty="0" smtClean="0"/>
              <a:t>The beans were packaged in a Starbucks factory, and then distributed to the Starbucks at </a:t>
            </a:r>
            <a:r>
              <a:rPr lang="en-US" dirty="0" err="1" smtClean="0"/>
              <a:t>Sandbridge</a:t>
            </a:r>
            <a:r>
              <a:rPr lang="en-US" dirty="0" smtClean="0"/>
              <a:t> Shopping Center. </a:t>
            </a:r>
          </a:p>
          <a:p>
            <a:endParaRPr lang="en-US" dirty="0"/>
          </a:p>
          <a:p>
            <a:r>
              <a:rPr lang="en-US" dirty="0" smtClean="0"/>
              <a:t>There, the beans were brewed by a chipper little Starbucks employee, who charged me about $2.50 for one little cup of coffee!</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611" y="471056"/>
            <a:ext cx="5367179" cy="6386944"/>
          </a:xfrm>
        </p:spPr>
      </p:pic>
    </p:spTree>
    <p:extLst>
      <p:ext uri="{BB962C8B-B14F-4D97-AF65-F5344CB8AC3E}">
        <p14:creationId xmlns:p14="http://schemas.microsoft.com/office/powerpoint/2010/main" val="2432069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t>Opportunity Cost</a:t>
            </a:r>
            <a:endParaRPr lang="en-US" u="sng" dirty="0"/>
          </a:p>
        </p:txBody>
      </p:sp>
      <p:sp>
        <p:nvSpPr>
          <p:cNvPr id="6" name="Content Placeholder 5"/>
          <p:cNvSpPr>
            <a:spLocks noGrp="1"/>
          </p:cNvSpPr>
          <p:nvPr>
            <p:ph sz="half" idx="1"/>
          </p:nvPr>
        </p:nvSpPr>
        <p:spPr>
          <a:xfrm>
            <a:off x="304800" y="2057400"/>
            <a:ext cx="3505200" cy="4717987"/>
          </a:xfrm>
        </p:spPr>
        <p:txBody>
          <a:bodyPr>
            <a:normAutofit/>
          </a:bodyPr>
          <a:lstStyle/>
          <a:p>
            <a:r>
              <a:rPr lang="en-US" dirty="0" smtClean="0"/>
              <a:t>The opportunity cost is what you choose not to do when you make a choice to buy something.  Since you only have finite amount of money you can’t have everything.  When I decide to fill my truck’s tank of gas, I lose the ability to purchase $65 worth of books or music.    The opportunity cost is the highest valued benefit given up hen a choice is made. </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600" y="2286000"/>
            <a:ext cx="5372100" cy="3581400"/>
          </a:xfrm>
        </p:spPr>
      </p:pic>
    </p:spTree>
    <p:extLst>
      <p:ext uri="{BB962C8B-B14F-4D97-AF65-F5344CB8AC3E}">
        <p14:creationId xmlns:p14="http://schemas.microsoft.com/office/powerpoint/2010/main" val="3866933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$9.99 of something else you wanted!</a:t>
            </a:r>
            <a:endParaRPr lang="en-US"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7884" b="17884"/>
          <a:stretch>
            <a:fillRect/>
          </a:stretch>
        </p:blipFill>
        <p:spPr/>
      </p:pic>
      <p:sp>
        <p:nvSpPr>
          <p:cNvPr id="7" name="Text Placeholder 6"/>
          <p:cNvSpPr>
            <a:spLocks noGrp="1"/>
          </p:cNvSpPr>
          <p:nvPr>
            <p:ph type="body" sz="half" idx="2"/>
          </p:nvPr>
        </p:nvSpPr>
        <p:spPr>
          <a:xfrm>
            <a:off x="6088443" y="1447800"/>
            <a:ext cx="2590800" cy="4342997"/>
          </a:xfrm>
        </p:spPr>
        <p:txBody>
          <a:bodyPr>
            <a:normAutofit/>
          </a:bodyPr>
          <a:lstStyle/>
          <a:p>
            <a:r>
              <a:rPr lang="en-US" sz="2000" dirty="0" smtClean="0"/>
              <a:t>You know that you could have bought  about four bags of Chipotle Cheddar Pretzel Chips!  </a:t>
            </a:r>
          </a:p>
          <a:p>
            <a:endParaRPr lang="en-US" sz="2000" dirty="0"/>
          </a:p>
          <a:p>
            <a:r>
              <a:rPr lang="en-US" sz="2000" dirty="0" smtClean="0"/>
              <a:t>Why would you go buy Jay-Z’s Magna </a:t>
            </a:r>
            <a:r>
              <a:rPr lang="en-US" sz="2000" dirty="0" err="1" smtClean="0"/>
              <a:t>Carta</a:t>
            </a:r>
            <a:r>
              <a:rPr lang="en-US" sz="2000" dirty="0" smtClean="0"/>
              <a:t> album when you could have  had pretzel chips!</a:t>
            </a:r>
            <a:endParaRPr lang="en-US" sz="2000" dirty="0"/>
          </a:p>
        </p:txBody>
      </p:sp>
    </p:spTree>
    <p:extLst>
      <p:ext uri="{BB962C8B-B14F-4D97-AF65-F5344CB8AC3E}">
        <p14:creationId xmlns:p14="http://schemas.microsoft.com/office/powerpoint/2010/main" val="3131557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609600"/>
            <a:ext cx="4572000" cy="685800"/>
          </a:xfrm>
        </p:spPr>
        <p:txBody>
          <a:bodyPr>
            <a:normAutofit fontScale="90000"/>
          </a:bodyPr>
          <a:lstStyle/>
          <a:p>
            <a:pPr algn="ctr"/>
            <a:r>
              <a:rPr lang="en-US" u="sng" dirty="0" smtClean="0"/>
              <a:t>Scarcity</a:t>
            </a:r>
            <a:endParaRPr lang="en-US" u="sng" dirty="0"/>
          </a:p>
        </p:txBody>
      </p:sp>
      <p:sp>
        <p:nvSpPr>
          <p:cNvPr id="8" name="Content Placeholder 7"/>
          <p:cNvSpPr>
            <a:spLocks noGrp="1"/>
          </p:cNvSpPr>
          <p:nvPr>
            <p:ph sz="half" idx="1"/>
          </p:nvPr>
        </p:nvSpPr>
        <p:spPr>
          <a:xfrm>
            <a:off x="533400" y="5257800"/>
            <a:ext cx="7924800" cy="1179576"/>
          </a:xfrm>
        </p:spPr>
        <p:txBody>
          <a:bodyPr>
            <a:normAutofit fontScale="92500" lnSpcReduction="10000"/>
          </a:bodyPr>
          <a:lstStyle/>
          <a:p>
            <a:pPr marL="109728" indent="0">
              <a:buNone/>
            </a:pPr>
            <a:r>
              <a:rPr lang="en-US" dirty="0" smtClean="0"/>
              <a:t>Scarcity means that the resources in any society are always s limited compared with the number and variety of wants that people have.   Even in a very wealthy society, scarcity will exist due to the excessive wants of consumers. </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85837" y="1833562"/>
            <a:ext cx="5114925" cy="3114675"/>
          </a:xfrm>
        </p:spPr>
      </p:pic>
    </p:spTree>
    <p:extLst>
      <p:ext uri="{BB962C8B-B14F-4D97-AF65-F5344CB8AC3E}">
        <p14:creationId xmlns:p14="http://schemas.microsoft.com/office/powerpoint/2010/main" val="1824935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u="sng" dirty="0" smtClean="0"/>
              <a:t>Scarcity and Prices in a Free Market Economy</a:t>
            </a:r>
            <a:endParaRPr lang="en-US" u="sng" dirty="0"/>
          </a:p>
        </p:txBody>
      </p:sp>
      <p:sp>
        <p:nvSpPr>
          <p:cNvPr id="6" name="Content Placeholder 5"/>
          <p:cNvSpPr>
            <a:spLocks noGrp="1"/>
          </p:cNvSpPr>
          <p:nvPr>
            <p:ph idx="1"/>
          </p:nvPr>
        </p:nvSpPr>
        <p:spPr/>
        <p:txBody>
          <a:bodyPr>
            <a:normAutofit fontScale="92500" lnSpcReduction="20000"/>
          </a:bodyPr>
          <a:lstStyle/>
          <a:p>
            <a:pPr marL="109728" indent="0">
              <a:buNone/>
            </a:pPr>
            <a:endParaRPr lang="en-US" dirty="0" smtClean="0"/>
          </a:p>
          <a:p>
            <a:pPr marL="109728" indent="0">
              <a:buNone/>
            </a:pPr>
            <a:r>
              <a:rPr lang="en-US" dirty="0" smtClean="0"/>
              <a:t>There is an inverse relationship, in general, between scarcity and prices.  </a:t>
            </a:r>
          </a:p>
          <a:p>
            <a:pPr marL="109728" indent="0">
              <a:buNone/>
            </a:pPr>
            <a:endParaRPr lang="en-US" dirty="0"/>
          </a:p>
          <a:p>
            <a:pPr marL="109728" indent="0">
              <a:buNone/>
            </a:pPr>
            <a:r>
              <a:rPr lang="en-US" dirty="0" smtClean="0"/>
              <a:t>For example, very scarce goods like diamonds or uranium – if there is a demand for the product – can be very expensive.  </a:t>
            </a:r>
          </a:p>
          <a:p>
            <a:pPr marL="109728" indent="0">
              <a:buNone/>
            </a:pPr>
            <a:endParaRPr lang="en-US" dirty="0"/>
          </a:p>
          <a:p>
            <a:pPr marL="109728" indent="0">
              <a:buNone/>
            </a:pPr>
            <a:r>
              <a:rPr lang="en-US" dirty="0" smtClean="0"/>
              <a:t>On the other hand, products which are available in abundance, like water or wheat in the United States, are relatively cheap – even if there is demand for the product. </a:t>
            </a:r>
            <a:endParaRPr lang="en-US" dirty="0"/>
          </a:p>
        </p:txBody>
      </p:sp>
    </p:spTree>
    <p:extLst>
      <p:ext uri="{BB962C8B-B14F-4D97-AF65-F5344CB8AC3E}">
        <p14:creationId xmlns:p14="http://schemas.microsoft.com/office/powerpoint/2010/main" val="3380212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basic wants or needs which every society must provide to be successful? </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Food &amp; Water</a:t>
            </a:r>
          </a:p>
          <a:p>
            <a:endParaRPr lang="en-US" dirty="0"/>
          </a:p>
          <a:p>
            <a:r>
              <a:rPr lang="en-US" dirty="0" smtClean="0"/>
              <a:t>Clothing </a:t>
            </a:r>
          </a:p>
          <a:p>
            <a:endParaRPr lang="en-US" dirty="0"/>
          </a:p>
          <a:p>
            <a:r>
              <a:rPr lang="en-US" dirty="0" smtClean="0"/>
              <a:t>Shelter</a:t>
            </a:r>
            <a:endParaRPr lang="en-US" dirty="0"/>
          </a:p>
        </p:txBody>
      </p:sp>
    </p:spTree>
    <p:extLst>
      <p:ext uri="{BB962C8B-B14F-4D97-AF65-F5344CB8AC3E}">
        <p14:creationId xmlns:p14="http://schemas.microsoft.com/office/powerpoint/2010/main" val="2030111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The Environment</a:t>
            </a:r>
            <a:endParaRPr lang="en-US" u="sng" dirty="0"/>
          </a:p>
        </p:txBody>
      </p:sp>
      <p:sp>
        <p:nvSpPr>
          <p:cNvPr id="3" name="Content Placeholder 2"/>
          <p:cNvSpPr>
            <a:spLocks noGrp="1"/>
          </p:cNvSpPr>
          <p:nvPr>
            <p:ph idx="1"/>
          </p:nvPr>
        </p:nvSpPr>
        <p:spPr/>
        <p:txBody>
          <a:bodyPr>
            <a:normAutofit fontScale="92500"/>
          </a:bodyPr>
          <a:lstStyle/>
          <a:p>
            <a:r>
              <a:rPr lang="en-US" dirty="0" smtClean="0"/>
              <a:t>What you need here in Virginia Beach is very different from what you might want in an Arctic climate – or in a more dangerous region – or in a place where clean water was not easily accessible.  </a:t>
            </a:r>
          </a:p>
          <a:p>
            <a:r>
              <a:rPr lang="en-US" dirty="0" smtClean="0"/>
              <a:t>The value of products will also vary accordingly.  The value of a heavy coat in Alaska is clear, but what about in the Amazon Rain Forest?</a:t>
            </a:r>
          </a:p>
          <a:p>
            <a:r>
              <a:rPr lang="en-US" dirty="0" smtClean="0"/>
              <a:t>Clean drinking water – bottled water, for example – is more expensive in regions where the water supply is frequently polluted. </a:t>
            </a:r>
            <a:endParaRPr lang="en-US" dirty="0"/>
          </a:p>
        </p:txBody>
      </p:sp>
    </p:spTree>
    <p:extLst>
      <p:ext uri="{BB962C8B-B14F-4D97-AF65-F5344CB8AC3E}">
        <p14:creationId xmlns:p14="http://schemas.microsoft.com/office/powerpoint/2010/main" val="1960052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Culture determines what people want</a:t>
            </a:r>
            <a:endParaRPr lang="en-US" u="sng" dirty="0"/>
          </a:p>
        </p:txBody>
      </p:sp>
      <p:sp>
        <p:nvSpPr>
          <p:cNvPr id="3" name="Content Placeholder 2"/>
          <p:cNvSpPr>
            <a:spLocks noGrp="1"/>
          </p:cNvSpPr>
          <p:nvPr>
            <p:ph idx="1"/>
          </p:nvPr>
        </p:nvSpPr>
        <p:spPr/>
        <p:txBody>
          <a:bodyPr>
            <a:normAutofit fontScale="85000" lnSpcReduction="20000"/>
          </a:bodyPr>
          <a:lstStyle/>
          <a:p>
            <a:r>
              <a:rPr lang="en-US" dirty="0" smtClean="0"/>
              <a:t>The types of clothing that people wear and the foods that they desire are often determined by the culture of individuals. </a:t>
            </a:r>
          </a:p>
          <a:p>
            <a:endParaRPr lang="en-US" dirty="0"/>
          </a:p>
          <a:p>
            <a:r>
              <a:rPr lang="en-US" dirty="0" smtClean="0"/>
              <a:t>You probably don’t seek out fashionable burkas to wear to school – because our culture does not encourage women to cover their entire bodies the way some Islamic nations do.</a:t>
            </a:r>
          </a:p>
          <a:p>
            <a:endParaRPr lang="en-US" dirty="0"/>
          </a:p>
          <a:p>
            <a:r>
              <a:rPr lang="en-US" dirty="0" smtClean="0"/>
              <a:t>You would be unlikely to eat the eyeballs of a seal for dinner, too.  But in certain tribes on the Canadian Shield, that would be the most coveted portion of the animal.  What, you don’t eat seals?</a:t>
            </a:r>
            <a:endParaRPr lang="en-US" dirty="0"/>
          </a:p>
        </p:txBody>
      </p:sp>
    </p:spTree>
    <p:extLst>
      <p:ext uri="{BB962C8B-B14F-4D97-AF65-F5344CB8AC3E}">
        <p14:creationId xmlns:p14="http://schemas.microsoft.com/office/powerpoint/2010/main" val="3627146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You don’t like to eat seals?  What?</a:t>
            </a:r>
            <a:endParaRPr lang="en-US" u="sng"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9200" y="2209800"/>
            <a:ext cx="6629400" cy="4131704"/>
          </a:xfrm>
        </p:spPr>
      </p:pic>
    </p:spTree>
    <p:extLst>
      <p:ext uri="{BB962C8B-B14F-4D97-AF65-F5344CB8AC3E}">
        <p14:creationId xmlns:p14="http://schemas.microsoft.com/office/powerpoint/2010/main" val="2742742657"/>
      </p:ext>
    </p:extLst>
  </p:cSld>
  <p:clrMapOvr>
    <a:masterClrMapping/>
  </p:clrMapOvr>
  <p:transition spd="slow">
    <p:push dir="u"/>
    <p:sndAc>
      <p:stSnd>
        <p:snd r:embed="rId2" name="explod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The Factors of Production</a:t>
            </a:r>
            <a:endParaRPr lang="en-US" u="sng" dirty="0"/>
          </a:p>
        </p:txBody>
      </p:sp>
      <p:sp>
        <p:nvSpPr>
          <p:cNvPr id="3" name="Content Placeholder 2"/>
          <p:cNvSpPr>
            <a:spLocks noGrp="1"/>
          </p:cNvSpPr>
          <p:nvPr>
            <p:ph idx="1"/>
          </p:nvPr>
        </p:nvSpPr>
        <p:spPr/>
        <p:txBody>
          <a:bodyPr/>
          <a:lstStyle/>
          <a:p>
            <a:r>
              <a:rPr lang="en-US" dirty="0" smtClean="0"/>
              <a:t>Factors of production are the resources people have for producing  goods and services to satisfy their wants and needs.</a:t>
            </a:r>
          </a:p>
        </p:txBody>
      </p:sp>
      <p:pic>
        <p:nvPicPr>
          <p:cNvPr id="4" name="Picture 3"/>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657600" y="3505200"/>
            <a:ext cx="4143375" cy="3117152"/>
          </a:xfrm>
          <a:prstGeom prst="rect">
            <a:avLst/>
          </a:prstGeom>
        </p:spPr>
      </p:pic>
    </p:spTree>
    <p:extLst>
      <p:ext uri="{BB962C8B-B14F-4D97-AF65-F5344CB8AC3E}">
        <p14:creationId xmlns:p14="http://schemas.microsoft.com/office/powerpoint/2010/main" val="2473487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The Factors of Production </a:t>
            </a:r>
            <a:endParaRPr lang="en-US" u="sng"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Land</a:t>
            </a:r>
          </a:p>
          <a:p>
            <a:endParaRPr lang="en-US" dirty="0"/>
          </a:p>
          <a:p>
            <a:r>
              <a:rPr lang="en-US" dirty="0" smtClean="0"/>
              <a:t>Labor</a:t>
            </a:r>
          </a:p>
          <a:p>
            <a:endParaRPr lang="en-US" dirty="0"/>
          </a:p>
          <a:p>
            <a:r>
              <a:rPr lang="en-US" dirty="0" smtClean="0"/>
              <a:t>Capital </a:t>
            </a:r>
          </a:p>
          <a:p>
            <a:endParaRPr lang="en-US" dirty="0"/>
          </a:p>
          <a:p>
            <a:r>
              <a:rPr lang="en-US" dirty="0" smtClean="0"/>
              <a:t>Entrepreneurship is often listed as a fourth factor of production; some would consider this character trait as a part of “labor.” </a:t>
            </a:r>
            <a:endParaRPr lang="en-US" dirty="0"/>
          </a:p>
        </p:txBody>
      </p:sp>
    </p:spTree>
    <p:extLst>
      <p:ext uri="{BB962C8B-B14F-4D97-AF65-F5344CB8AC3E}">
        <p14:creationId xmlns:p14="http://schemas.microsoft.com/office/powerpoint/2010/main" val="220440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495800" cy="877824"/>
          </a:xfrm>
        </p:spPr>
        <p:txBody>
          <a:bodyPr>
            <a:normAutofit/>
          </a:bodyPr>
          <a:lstStyle/>
          <a:p>
            <a:r>
              <a:rPr lang="en-US" sz="4000" b="0" u="sng" dirty="0" smtClean="0"/>
              <a:t>Labor</a:t>
            </a:r>
            <a:endParaRPr lang="en-US" sz="4000" b="0" u="sng" dirty="0"/>
          </a:p>
        </p:txBody>
      </p:sp>
      <p:sp>
        <p:nvSpPr>
          <p:cNvPr id="6" name="Text Placeholder 5"/>
          <p:cNvSpPr>
            <a:spLocks noGrp="1"/>
          </p:cNvSpPr>
          <p:nvPr>
            <p:ph type="body" idx="2"/>
          </p:nvPr>
        </p:nvSpPr>
        <p:spPr>
          <a:xfrm>
            <a:off x="762000" y="5562600"/>
            <a:ext cx="7467600" cy="1219200"/>
          </a:xfrm>
        </p:spPr>
        <p:txBody>
          <a:bodyPr>
            <a:normAutofit/>
          </a:bodyPr>
          <a:lstStyle/>
          <a:p>
            <a:r>
              <a:rPr lang="en-US" dirty="0"/>
              <a:t>One factor of production, labor, includes time and energy spent in producing goods.  The labor force must also be talented for certain jobs, that is, they must have knowledge and skill in order to work productively. </a:t>
            </a:r>
          </a:p>
          <a:p>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6800" y="1447800"/>
            <a:ext cx="6781800" cy="4026694"/>
          </a:xfrm>
        </p:spPr>
      </p:pic>
    </p:spTree>
    <p:extLst>
      <p:ext uri="{BB962C8B-B14F-4D97-AF65-F5344CB8AC3E}">
        <p14:creationId xmlns:p14="http://schemas.microsoft.com/office/powerpoint/2010/main" val="1335233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600" u="sng" dirty="0" smtClean="0"/>
              <a:t>LAND</a:t>
            </a:r>
            <a:endParaRPr lang="en-US" sz="3600" u="sng"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8262" r="18262"/>
          <a:stretch>
            <a:fillRect/>
          </a:stretch>
        </p:blipFill>
        <p:spPr/>
      </p:pic>
      <p:sp>
        <p:nvSpPr>
          <p:cNvPr id="7" name="Text Placeholder 6"/>
          <p:cNvSpPr>
            <a:spLocks noGrp="1"/>
          </p:cNvSpPr>
          <p:nvPr>
            <p:ph type="body" sz="half" idx="2"/>
          </p:nvPr>
        </p:nvSpPr>
        <p:spPr>
          <a:xfrm>
            <a:off x="6172200" y="1066800"/>
            <a:ext cx="2590800" cy="4648200"/>
          </a:xfrm>
        </p:spPr>
        <p:txBody>
          <a:bodyPr>
            <a:noAutofit/>
          </a:bodyPr>
          <a:lstStyle/>
          <a:p>
            <a:r>
              <a:rPr lang="en-US" sz="2400" dirty="0" smtClean="0"/>
              <a:t>Another  factor of production, land, is made up of he many natural resources that are needed to help produce goods and services.  This might include soil, water, timber, fish and wildlife, or even energy sources.   </a:t>
            </a:r>
            <a:endParaRPr lang="en-US" sz="2400" dirty="0"/>
          </a:p>
        </p:txBody>
      </p:sp>
    </p:spTree>
    <p:extLst>
      <p:ext uri="{BB962C8B-B14F-4D97-AF65-F5344CB8AC3E}">
        <p14:creationId xmlns:p14="http://schemas.microsoft.com/office/powerpoint/2010/main" val="22935008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89</TotalTime>
  <Words>862</Words>
  <Application>Microsoft Office PowerPoint</Application>
  <PresentationFormat>On-screen Show (4:3)</PresentationFormat>
  <Paragraphs>73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Urban</vt:lpstr>
      <vt:lpstr>Why Societies Have Economies</vt:lpstr>
      <vt:lpstr>What are the basic wants or needs which every society must provide to be successful? </vt:lpstr>
      <vt:lpstr>The Environment</vt:lpstr>
      <vt:lpstr>Culture determines what people want</vt:lpstr>
      <vt:lpstr>You don’t like to eat seals?  What?</vt:lpstr>
      <vt:lpstr>The Factors of Production</vt:lpstr>
      <vt:lpstr>The Factors of Production </vt:lpstr>
      <vt:lpstr>Labor</vt:lpstr>
      <vt:lpstr>LAND</vt:lpstr>
      <vt:lpstr>Capital</vt:lpstr>
      <vt:lpstr>Distribution and Consumption</vt:lpstr>
      <vt:lpstr>Consumption</vt:lpstr>
      <vt:lpstr>Starbucks Coffee</vt:lpstr>
      <vt:lpstr>Opportunity Cost</vt:lpstr>
      <vt:lpstr>$9.99 of something else you wanted!</vt:lpstr>
      <vt:lpstr>Scarcity</vt:lpstr>
      <vt:lpstr>Scarcity and Prices in a Free Market Economy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Societies Have Economies</dc:title>
  <dc:creator>Adam</dc:creator>
  <cp:lastModifiedBy>Adam</cp:lastModifiedBy>
  <cp:revision>9</cp:revision>
  <dcterms:created xsi:type="dcterms:W3CDTF">2013-08-07T00:42:56Z</dcterms:created>
  <dcterms:modified xsi:type="dcterms:W3CDTF">2013-08-07T02:12:35Z</dcterms:modified>
</cp:coreProperties>
</file>